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ist"/>
      <p:regular r:id="rId17"/>
    </p:embeddedFont>
    <p:embeddedFont>
      <p:font typeface="Geist"/>
      <p:regular r:id="rId18"/>
    </p:embeddedFont>
    <p:embeddedFont>
      <p:font typeface="Geist"/>
      <p:regular r:id="rId19"/>
    </p:embeddedFont>
    <p:embeddedFont>
      <p:font typeface="Geis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#" TargetMode="External"/><Relationship Id="rId4" Type="http://schemas.openxmlformats.org/officeDocument/2006/relationships/hyperlink" Target="#" TargetMode="External"/><Relationship Id="rId1" Type="http://schemas.openxmlformats.org/officeDocument/2006/relationships/image" Target="../media/image-10-1.png"/><Relationship Id="rId3" Type="http://schemas.openxmlformats.org/officeDocument/2006/relationships/image" Target="../media/image-10-2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1691"/>
            <a:ext cx="5670590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Wall2Sec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79533"/>
            <a:ext cx="4268986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Yeni Nesil Yerli Güvenlik Duvarı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588193"/>
            <a:ext cx="75564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Türkiye'nin regülasyonlarına uyumlu, ölçeklenebilir ve veri odaklı siber güvenlik platformu. Yerli teknoloji ile tam kontrol.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81106" y="976313"/>
            <a:ext cx="10265807" cy="1055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8300"/>
              </a:lnSpc>
              <a:buNone/>
            </a:pPr>
            <a:r>
              <a:rPr lang="en-US" sz="6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Türkiye'nin Siber Geleceği</a:t>
            </a:r>
            <a:endParaRPr lang="en-US" sz="6350" dirty="0"/>
          </a:p>
        </p:txBody>
      </p:sp>
      <p:sp>
        <p:nvSpPr>
          <p:cNvPr id="3" name="Text 1"/>
          <p:cNvSpPr/>
          <p:nvPr/>
        </p:nvSpPr>
        <p:spPr>
          <a:xfrm>
            <a:off x="2424589" y="2599730"/>
            <a:ext cx="10024586" cy="844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5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Wall2Sec ile yerli teknoloji artık bir seçenek değil, </a:t>
            </a:r>
            <a:pPr algn="l" indent="0" marL="0">
              <a:lnSpc>
                <a:spcPts val="3300"/>
              </a:lnSpc>
              <a:buNone/>
            </a:pPr>
            <a:r>
              <a:rPr lang="en-US" sz="2550" b="1" dirty="0">
                <a:solidFill>
                  <a:srgbClr val="6296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tercih edilen çözüm</a:t>
            </a:r>
            <a:pPr algn="l" indent="0" marL="0">
              <a:lnSpc>
                <a:spcPts val="3300"/>
              </a:lnSpc>
              <a:buNone/>
            </a:pPr>
            <a:r>
              <a:rPr lang="en-US" sz="25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.</a:t>
            </a:r>
            <a:endParaRPr lang="en-US" sz="2550" dirty="0"/>
          </a:p>
        </p:txBody>
      </p:sp>
      <p:sp>
        <p:nvSpPr>
          <p:cNvPr id="4" name="Shape 2"/>
          <p:cNvSpPr/>
          <p:nvPr/>
        </p:nvSpPr>
        <p:spPr>
          <a:xfrm>
            <a:off x="2181106" y="2356247"/>
            <a:ext cx="22860" cy="1331119"/>
          </a:xfrm>
          <a:prstGeom prst="rect">
            <a:avLst/>
          </a:prstGeom>
          <a:solidFill>
            <a:srgbClr val="6296FF"/>
          </a:solidFill>
          <a:ln/>
        </p:spPr>
      </p:sp>
      <p:sp>
        <p:nvSpPr>
          <p:cNvPr id="5" name="Shape 3"/>
          <p:cNvSpPr/>
          <p:nvPr/>
        </p:nvSpPr>
        <p:spPr>
          <a:xfrm>
            <a:off x="2181106" y="3869888"/>
            <a:ext cx="5052893" cy="927259"/>
          </a:xfrm>
          <a:prstGeom prst="roundRect">
            <a:avLst>
              <a:gd name="adj" fmla="val 73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2358628" y="4047411"/>
            <a:ext cx="2029182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Bağımsızlık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2358628" y="4408527"/>
            <a:ext cx="4697849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Yabancı bağımlılıktan kurtulma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7396282" y="3869888"/>
            <a:ext cx="5052893" cy="927259"/>
          </a:xfrm>
          <a:prstGeom prst="roundRect">
            <a:avLst>
              <a:gd name="adj" fmla="val 73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573804" y="4047411"/>
            <a:ext cx="2029182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Güvenlik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73804" y="4408527"/>
            <a:ext cx="4697849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Regülasyonlara tam uyum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2181106" y="4959429"/>
            <a:ext cx="5052893" cy="927259"/>
          </a:xfrm>
          <a:prstGeom prst="roundRect">
            <a:avLst>
              <a:gd name="adj" fmla="val 73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2358628" y="5136952"/>
            <a:ext cx="2029182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Değer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2358628" y="5498068"/>
            <a:ext cx="4697849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Veriyi anlamlandıran teknoloji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7396282" y="4959429"/>
            <a:ext cx="5052893" cy="927259"/>
          </a:xfrm>
          <a:prstGeom prst="roundRect">
            <a:avLst>
              <a:gd name="adj" fmla="val 7353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573804" y="5136952"/>
            <a:ext cx="2029182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Büyüme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573804" y="5498068"/>
            <a:ext cx="4697849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Sürdürülebilir iş modeli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2181106" y="6150278"/>
            <a:ext cx="10268069" cy="27861"/>
          </a:xfrm>
          <a:prstGeom prst="rect">
            <a:avLst/>
          </a:prstGeom>
          <a:solidFill>
            <a:srgbClr val="EBEDF0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2181106" y="6360557"/>
            <a:ext cx="1026806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Wall2Sec: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Siber güvenlikte yeni dönem başlıyor.</a:t>
            </a:r>
            <a:endParaRPr lang="en-US" sz="1550" dirty="0"/>
          </a:p>
        </p:txBody>
      </p:sp>
      <p:pic>
        <p:nvPicPr>
          <p:cNvPr id="19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106" y="6806803"/>
            <a:ext cx="1478399" cy="446365"/>
          </a:xfrm>
          <a:prstGeom prst="rect">
            <a:avLst/>
          </a:prstGeom>
        </p:spPr>
      </p:pic>
      <p:pic>
        <p:nvPicPr>
          <p:cNvPr id="20" name="Image 1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587" y="6806803"/>
            <a:ext cx="1253371" cy="446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380411"/>
            <a:ext cx="1531382" cy="371832"/>
          </a:xfrm>
          <a:prstGeom prst="roundRect">
            <a:avLst>
              <a:gd name="adj" fmla="val 20497"/>
            </a:avLst>
          </a:prstGeom>
          <a:solidFill>
            <a:srgbClr val="00194D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448395"/>
            <a:ext cx="1259205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SORUN TANIMI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842968"/>
            <a:ext cx="12619196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Neden Yeni Bir Güvenlik Duvarına İhtiyaç Var?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3147060"/>
            <a:ext cx="3402330" cy="442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Pazar Gerçekleri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793790" y="3816191"/>
            <a:ext cx="6244709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Türkiye'de siber güvenlik pazarının </a:t>
            </a:r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%90'ı yabancı ürünlerin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kontrolünde. Bu durum stratejik bağımlılık ve maliyet belirsizliği yaratıyor.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04661"/>
            <a:ext cx="6244709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Döviz bazlı lisanslama modeli, 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000000"/>
                </a:solidFill>
                <a:highlight>
                  <a:srgbClr val="FAC496"/>
                </a:highlight>
                <a:latin typeface="Geist" pitchFamily="34" charset="0"/>
                <a:ea typeface="Geist" pitchFamily="34" charset="-122"/>
                <a:cs typeface="Geist" pitchFamily="34" charset="-120"/>
              </a:rPr>
              <a:t>öngörülemez maliyetler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ve bütçe planlamasında büyük zorluklar getiriyor.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147060"/>
            <a:ext cx="3678912" cy="442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Operasyonel Zorluklar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99521" y="3816191"/>
            <a:ext cx="6244709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5651 sayılı kanun gibi </a:t>
            </a:r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yasal zorunluluklar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teknik karmaşıklık ve uyum maliyetleri yaratıyor.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609862"/>
            <a:ext cx="6244709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KOBİ'ler, kamu kurumları ve zincir işletmeler için </a:t>
            </a:r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erişilebilir ve sürdürülebilir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çözümler son derece sınırlı.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5953482"/>
            <a:ext cx="13042821" cy="895707"/>
          </a:xfrm>
          <a:prstGeom prst="roundRect">
            <a:avLst>
              <a:gd name="adj" fmla="val 10636"/>
            </a:avLst>
          </a:prstGeom>
          <a:solidFill>
            <a:srgbClr val="00194D"/>
          </a:solidFill>
          <a:ln/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6259473"/>
            <a:ext cx="283488" cy="22681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530906" y="6236970"/>
            <a:ext cx="1207889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Pazar büyüyor, fakat çözüm erişimi eşit dağılmıyor. Yerli alternatife ihtiyaç her zamankinden daha acil.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4354" y="754261"/>
            <a:ext cx="5557480" cy="722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50"/>
              </a:lnSpc>
              <a:buNone/>
            </a:pPr>
            <a:r>
              <a:rPr lang="en-US" sz="4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Wall2Sec Nedir?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4354" y="1810107"/>
            <a:ext cx="7588091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Wall2Sec, klasik bir firewall değil — </a:t>
            </a:r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yeni nesil bir siber güvenlik ekosistemi</a:t>
            </a:r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64354" y="2349103"/>
            <a:ext cx="3682841" cy="2740938"/>
          </a:xfrm>
          <a:prstGeom prst="roundRect">
            <a:avLst>
              <a:gd name="adj" fmla="val 3406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504" y="2594253"/>
            <a:ext cx="666869" cy="666869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2860" y="2777609"/>
            <a:ext cx="300038" cy="3000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509504" y="3483412"/>
            <a:ext cx="2778681" cy="361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Regülasyon Uyumlu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6509504" y="3977997"/>
            <a:ext cx="3192542" cy="86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5651 loglama, hotspot ve veri işleme yetenekleri yerleşik olarak gelir.</a:t>
            </a:r>
            <a:endParaRPr lang="en-US" sz="1750" dirty="0"/>
          </a:p>
        </p:txBody>
      </p:sp>
      <p:sp>
        <p:nvSpPr>
          <p:cNvPr id="10" name="Shape 5"/>
          <p:cNvSpPr/>
          <p:nvPr/>
        </p:nvSpPr>
        <p:spPr>
          <a:xfrm>
            <a:off x="10169485" y="2349103"/>
            <a:ext cx="3682960" cy="2740938"/>
          </a:xfrm>
          <a:prstGeom prst="roundRect">
            <a:avLst>
              <a:gd name="adj" fmla="val 3406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635" y="2594253"/>
            <a:ext cx="666869" cy="666869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7991" y="2777609"/>
            <a:ext cx="300038" cy="30003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414635" y="3483412"/>
            <a:ext cx="2778681" cy="361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Uzaktan Yönetim</a:t>
            </a:r>
            <a:endParaRPr lang="en-US" sz="2150" dirty="0"/>
          </a:p>
        </p:txBody>
      </p:sp>
      <p:sp>
        <p:nvSpPr>
          <p:cNvPr id="14" name="Text 7"/>
          <p:cNvSpPr/>
          <p:nvPr/>
        </p:nvSpPr>
        <p:spPr>
          <a:xfrm>
            <a:off x="10414635" y="3977997"/>
            <a:ext cx="3192661" cy="86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Hızlı kurulum, düşük operasyonel yük, merkezi kontrol imkanı.</a:t>
            </a:r>
            <a:endParaRPr lang="en-US" sz="1750" dirty="0"/>
          </a:p>
        </p:txBody>
      </p:sp>
      <p:sp>
        <p:nvSpPr>
          <p:cNvPr id="15" name="Shape 8"/>
          <p:cNvSpPr/>
          <p:nvPr/>
        </p:nvSpPr>
        <p:spPr>
          <a:xfrm>
            <a:off x="6264354" y="5312331"/>
            <a:ext cx="7588091" cy="2163008"/>
          </a:xfrm>
          <a:prstGeom prst="roundRect">
            <a:avLst>
              <a:gd name="adj" fmla="val 4316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504" y="5557480"/>
            <a:ext cx="666869" cy="666869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2860" y="5740837"/>
            <a:ext cx="300038" cy="300038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509504" y="6446639"/>
            <a:ext cx="2778681" cy="361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Yerli Altyapı</a:t>
            </a:r>
            <a:endParaRPr lang="en-US" sz="2150" dirty="0"/>
          </a:p>
        </p:txBody>
      </p:sp>
      <p:sp>
        <p:nvSpPr>
          <p:cNvPr id="19" name="Text 10"/>
          <p:cNvSpPr/>
          <p:nvPr/>
        </p:nvSpPr>
        <p:spPr>
          <a:xfrm>
            <a:off x="6509504" y="6941225"/>
            <a:ext cx="709779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Yerel ihtiyaçlara hızlı adaptasyon, bağımsız geliştirme kapasitesi.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2814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705332" y="2707838"/>
            <a:ext cx="2040374" cy="290632"/>
          </a:xfrm>
          <a:prstGeom prst="roundRect">
            <a:avLst>
              <a:gd name="adj" fmla="val 20508"/>
            </a:avLst>
          </a:prstGeom>
          <a:solidFill>
            <a:srgbClr val="00194D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1655" y="2817614"/>
            <a:ext cx="141803" cy="14180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24301" y="2760940"/>
            <a:ext cx="1615083" cy="184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TEKNOLOJIK ÜSTÜNLÜK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1705332" y="3069312"/>
            <a:ext cx="6348889" cy="576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Wall2Sec'i Farklı Kılan Nedir?</a:t>
            </a:r>
            <a:endParaRPr lang="en-US" sz="3450" dirty="0"/>
          </a:p>
        </p:txBody>
      </p:sp>
      <p:sp>
        <p:nvSpPr>
          <p:cNvPr id="7" name="Text 3"/>
          <p:cNvSpPr/>
          <p:nvPr/>
        </p:nvSpPr>
        <p:spPr>
          <a:xfrm>
            <a:off x="1705332" y="3911798"/>
            <a:ext cx="177284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01</a:t>
            </a:r>
            <a:endParaRPr lang="en-US" sz="13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332" y="4199096"/>
            <a:ext cx="5521166" cy="2286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05332" y="4333399"/>
            <a:ext cx="2887147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İzinli Veritabanı Oluşturma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1705332" y="4727853"/>
            <a:ext cx="5521166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Trafik verilerini toplar, işler ve anlamlandırır — sadece korumaz, öğrenir.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7403783" y="3911798"/>
            <a:ext cx="177284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02</a:t>
            </a:r>
            <a:endParaRPr lang="en-US" sz="13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783" y="4199096"/>
            <a:ext cx="5521285" cy="2286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03783" y="4333399"/>
            <a:ext cx="246411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Big Data Entegrasyonu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7403783" y="4727853"/>
            <a:ext cx="5521285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Açık mimari sayesinde büyük veri sistemleriyle sorunsuz entegrasyon sağlar.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1705332" y="5499378"/>
            <a:ext cx="177284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03</a:t>
            </a:r>
            <a:endParaRPr lang="en-US" sz="13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332" y="5769054"/>
            <a:ext cx="5521166" cy="2286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705332" y="5920978"/>
            <a:ext cx="2964061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Otomasyon ve Entegrasyon</a:t>
            </a:r>
            <a:endParaRPr lang="en-US" sz="1700" dirty="0"/>
          </a:p>
        </p:txBody>
      </p:sp>
      <p:sp>
        <p:nvSpPr>
          <p:cNvPr id="18" name="Text 11"/>
          <p:cNvSpPr/>
          <p:nvPr/>
        </p:nvSpPr>
        <p:spPr>
          <a:xfrm>
            <a:off x="1705332" y="6315432"/>
            <a:ext cx="5521166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Üçüncü parti yazılımlarla kolay entegrasyon, iş akışlarını otomatikleştirir.</a:t>
            </a:r>
            <a:endParaRPr lang="en-US" sz="1350" dirty="0"/>
          </a:p>
        </p:txBody>
      </p:sp>
      <p:sp>
        <p:nvSpPr>
          <p:cNvPr id="19" name="Text 12"/>
          <p:cNvSpPr/>
          <p:nvPr/>
        </p:nvSpPr>
        <p:spPr>
          <a:xfrm>
            <a:off x="7403783" y="5499378"/>
            <a:ext cx="177284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 Light" pitchFamily="34" charset="0"/>
                <a:ea typeface="Geist Light" pitchFamily="34" charset="-122"/>
                <a:cs typeface="Geist Light" pitchFamily="34" charset="-120"/>
              </a:rPr>
              <a:t>04</a:t>
            </a:r>
            <a:endParaRPr lang="en-US" sz="135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783" y="5769054"/>
            <a:ext cx="5521285" cy="22860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7403783" y="5920978"/>
            <a:ext cx="2582942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Hızlı Destek ve Kurulum</a:t>
            </a:r>
            <a:endParaRPr lang="en-US" sz="1700" dirty="0"/>
          </a:p>
        </p:txBody>
      </p:sp>
      <p:sp>
        <p:nvSpPr>
          <p:cNvPr id="22" name="Text 14"/>
          <p:cNvSpPr/>
          <p:nvPr/>
        </p:nvSpPr>
        <p:spPr>
          <a:xfrm>
            <a:off x="7403783" y="6315432"/>
            <a:ext cx="5521285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45 dakika SLA, 7/24 destek, uzaktan kurulum ile ölçeklenebilir operasyon.</a:t>
            </a:r>
            <a:endParaRPr lang="en-US" sz="1350" dirty="0"/>
          </a:p>
        </p:txBody>
      </p:sp>
      <p:sp>
        <p:nvSpPr>
          <p:cNvPr id="23" name="Text 15"/>
          <p:cNvSpPr/>
          <p:nvPr/>
        </p:nvSpPr>
        <p:spPr>
          <a:xfrm>
            <a:off x="1971318" y="7308771"/>
            <a:ext cx="10953750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Wall2Sec yalnızca trafiği korumaz, </a:t>
            </a:r>
            <a:pPr algn="l" indent="0" marL="0">
              <a:lnSpc>
                <a:spcPts val="1800"/>
              </a:lnSpc>
              <a:buNone/>
            </a:pPr>
            <a:r>
              <a:rPr lang="en-US" sz="1350" b="1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veriyi anlamlandırır ve değer yaratır</a:t>
            </a:r>
            <a:pPr algn="l" indent="0" marL="0">
              <a:lnSpc>
                <a:spcPts val="18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50" dirty="0"/>
          </a:p>
        </p:txBody>
      </p:sp>
      <p:sp>
        <p:nvSpPr>
          <p:cNvPr id="24" name="Shape 16"/>
          <p:cNvSpPr/>
          <p:nvPr/>
        </p:nvSpPr>
        <p:spPr>
          <a:xfrm>
            <a:off x="1705332" y="7073860"/>
            <a:ext cx="22860" cy="629722"/>
          </a:xfrm>
          <a:prstGeom prst="rect">
            <a:avLst/>
          </a:prstGeom>
          <a:solidFill>
            <a:srgbClr val="6296FF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9160" y="559951"/>
            <a:ext cx="7984688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39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Regülasyon Avantajı: 5651 Gücü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899160" y="1751648"/>
            <a:ext cx="3649147" cy="1774865"/>
          </a:xfrm>
          <a:prstGeom prst="roundRect">
            <a:avLst>
              <a:gd name="adj" fmla="val 6182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1751648"/>
            <a:ext cx="91440" cy="177486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93363" y="1977271"/>
            <a:ext cx="2535912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Doğrudan Uyum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93363" y="2509718"/>
            <a:ext cx="3129320" cy="791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5651 sayılı kanuna tam uyum — ek sistem veya yazılım gerektirmez.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751070" y="1751648"/>
            <a:ext cx="3649266" cy="1774865"/>
          </a:xfrm>
          <a:prstGeom prst="roundRect">
            <a:avLst>
              <a:gd name="adj" fmla="val 6182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751648"/>
            <a:ext cx="91440" cy="177486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045273" y="1977271"/>
            <a:ext cx="2535912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Yasal Zorunluluk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045273" y="2509718"/>
            <a:ext cx="3129439" cy="791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Türkiye'de internet erişimi sunan </a:t>
            </a:r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her ticari işletme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için yasal gereklilik.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899160" y="3729276"/>
            <a:ext cx="3649147" cy="1774865"/>
          </a:xfrm>
          <a:prstGeom prst="roundRect">
            <a:avLst>
              <a:gd name="adj" fmla="val 6182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729276"/>
            <a:ext cx="91440" cy="177486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93363" y="3954899"/>
            <a:ext cx="2535912" cy="329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Sektörel İhtiyaç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193363" y="4487347"/>
            <a:ext cx="3129320" cy="791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Kamu, eğitim, sağlık, turizm gibi sektörlerde 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000000"/>
                </a:solidFill>
                <a:highlight>
                  <a:srgbClr val="FAC496"/>
                </a:highlight>
                <a:latin typeface="Geist" pitchFamily="34" charset="0"/>
                <a:ea typeface="Geist" pitchFamily="34" charset="-122"/>
                <a:cs typeface="Geist" pitchFamily="34" charset="-120"/>
              </a:rPr>
              <a:t>standart ihtiyaç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haline geldi.</a:t>
            </a:r>
            <a:endParaRPr lang="en-US" sz="15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779" y="1751648"/>
            <a:ext cx="4835843" cy="4835843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899160" y="7145059"/>
            <a:ext cx="12831961" cy="32861"/>
          </a:xfrm>
          <a:prstGeom prst="rect">
            <a:avLst/>
          </a:prstGeom>
          <a:solidFill>
            <a:srgbClr val="EBEDF0">
              <a:alpha val="5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899160" y="7405926"/>
            <a:ext cx="12831961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Önemli Not: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Regülasyon Wall2Sec için bir engel değil, 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büyüme motoru ve rekabet avantajıdır</a:t>
            </a:r>
            <a:pPr algn="l" indent="0" marL="0">
              <a:lnSpc>
                <a:spcPts val="205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45920"/>
            <a:ext cx="2078236" cy="402312"/>
          </a:xfrm>
          <a:prstGeom prst="roundRect">
            <a:avLst>
              <a:gd name="adj" fmla="val 18944"/>
            </a:avLst>
          </a:prstGeom>
          <a:noFill/>
          <a:ln w="15240">
            <a:solidFill>
              <a:srgbClr val="6296F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45118" y="1729145"/>
            <a:ext cx="1775579" cy="235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HEDEF SEGMENTLER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138958"/>
            <a:ext cx="9039344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Hedef Pazar ve Kullanım Alanları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3216235"/>
            <a:ext cx="130428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İnternet trafiği olan her yapı, Wall2Sec için potansiyel müşteridir. Pazar büyüklüğü ve çeşitliliği sürdürülebilir büyümeyi garanti eder.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287798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Kamu Sektörü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792385"/>
            <a:ext cx="6379607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DMO alımları ve ihale süreçleri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166479"/>
            <a:ext cx="6379607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Belediyeler ve yerel yönetimler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540573"/>
            <a:ext cx="6379607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Üniversiteler ve araştırma kurumları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914668"/>
            <a:ext cx="6379607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Kamuya bağlı işletmeler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456884" y="4287798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Özel Sektör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456884" y="4792385"/>
            <a:ext cx="63797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Zincir mağazalar ve perakende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456884" y="5166479"/>
            <a:ext cx="63797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Otel zincirleri ve turizm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456884" y="5540573"/>
            <a:ext cx="63797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Hastaneler ve sağlık kuruluşları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56884" y="5914668"/>
            <a:ext cx="63797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Özel eğitim kurumları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456884" y="6288762"/>
            <a:ext cx="63797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Çok lokasyonlu işletmeler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1870" y="686157"/>
            <a:ext cx="5494496" cy="623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7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Rekabet Üstünlüğümüz</a:t>
            </a:r>
            <a:endParaRPr lang="en-US" sz="3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70" y="1597938"/>
            <a:ext cx="959882" cy="11518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23680" y="1789867"/>
            <a:ext cx="2399824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Maliyet Avantajı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823680" y="2216944"/>
            <a:ext cx="6648450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TL bazlı fiyatlandırma, döviz riskinden bağımsız, öngörülebilir bütçe.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70" y="2749748"/>
            <a:ext cx="959882" cy="11518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23680" y="2941677"/>
            <a:ext cx="2399824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Hız ve Esneklik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1823680" y="3368754"/>
            <a:ext cx="6648450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Yerel destek, hızlı müdahale, özelleştirilebilir çözümler.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70" y="3901559"/>
            <a:ext cx="959882" cy="11518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23680" y="4093488"/>
            <a:ext cx="2399824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Uyum Kolaylığı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1823680" y="4520565"/>
            <a:ext cx="6648450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5651 ve diğer yerel düzenlemelere hazır, anında devreye alma.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671870" y="5461278"/>
            <a:ext cx="2879765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Yabancı Çözümler</a:t>
            </a:r>
            <a:endParaRPr lang="en-US" sz="2250" dirty="0"/>
          </a:p>
        </p:txBody>
      </p:sp>
      <p:sp>
        <p:nvSpPr>
          <p:cNvPr id="14" name="Text 8"/>
          <p:cNvSpPr/>
          <p:nvPr/>
        </p:nvSpPr>
        <p:spPr>
          <a:xfrm>
            <a:off x="671870" y="6027539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Yüksek lisans maliyetleri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671870" y="6344126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Döviz bağımlılığı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671870" y="6660713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Yavaş destek süreci</a:t>
            </a:r>
            <a:endParaRPr lang="en-US" sz="1500" dirty="0"/>
          </a:p>
        </p:txBody>
      </p:sp>
      <p:sp>
        <p:nvSpPr>
          <p:cNvPr id="17" name="Text 11"/>
          <p:cNvSpPr/>
          <p:nvPr/>
        </p:nvSpPr>
        <p:spPr>
          <a:xfrm>
            <a:off x="671870" y="6977301"/>
            <a:ext cx="3665934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Yerel regülasyonlara adaptasyon zorluğu</a:t>
            </a:r>
            <a:endParaRPr lang="en-US" sz="1500" dirty="0"/>
          </a:p>
        </p:txBody>
      </p:sp>
      <p:sp>
        <p:nvSpPr>
          <p:cNvPr id="18" name="Text 12"/>
          <p:cNvSpPr/>
          <p:nvPr/>
        </p:nvSpPr>
        <p:spPr>
          <a:xfrm>
            <a:off x="4813816" y="5461278"/>
            <a:ext cx="2879765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Wall2Sec</a:t>
            </a:r>
            <a:endParaRPr lang="en-US" sz="2250" dirty="0"/>
          </a:p>
        </p:txBody>
      </p:sp>
      <p:sp>
        <p:nvSpPr>
          <p:cNvPr id="19" name="Text 13"/>
          <p:cNvSpPr/>
          <p:nvPr/>
        </p:nvSpPr>
        <p:spPr>
          <a:xfrm>
            <a:off x="4813816" y="6027539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Rekabetçi fiyatlandırma</a:t>
            </a:r>
            <a:endParaRPr lang="en-US" sz="1500" dirty="0"/>
          </a:p>
        </p:txBody>
      </p:sp>
      <p:sp>
        <p:nvSpPr>
          <p:cNvPr id="20" name="Text 14"/>
          <p:cNvSpPr/>
          <p:nvPr/>
        </p:nvSpPr>
        <p:spPr>
          <a:xfrm>
            <a:off x="4813816" y="6344126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TL bazlı maliyet</a:t>
            </a:r>
            <a:endParaRPr lang="en-US" sz="1500" dirty="0"/>
          </a:p>
        </p:txBody>
      </p:sp>
      <p:sp>
        <p:nvSpPr>
          <p:cNvPr id="21" name="Text 15"/>
          <p:cNvSpPr/>
          <p:nvPr/>
        </p:nvSpPr>
        <p:spPr>
          <a:xfrm>
            <a:off x="4813816" y="6660713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7/24 yerli destek</a:t>
            </a:r>
            <a:endParaRPr lang="en-US" sz="1500" dirty="0"/>
          </a:p>
        </p:txBody>
      </p:sp>
      <p:sp>
        <p:nvSpPr>
          <p:cNvPr id="22" name="Text 16"/>
          <p:cNvSpPr/>
          <p:nvPr/>
        </p:nvSpPr>
        <p:spPr>
          <a:xfrm>
            <a:off x="4813816" y="6977301"/>
            <a:ext cx="3665934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Hazır regülasyon uyumu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4567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181100" y="2957751"/>
            <a:ext cx="1717358" cy="317778"/>
          </a:xfrm>
          <a:prstGeom prst="roundRect">
            <a:avLst>
              <a:gd name="adj" fmla="val 20508"/>
            </a:avLst>
          </a:prstGeom>
          <a:solidFill>
            <a:srgbClr val="00194D"/>
          </a:solidFill>
          <a:ln/>
        </p:spPr>
      </p:sp>
      <p:sp>
        <p:nvSpPr>
          <p:cNvPr id="4" name="Text 1"/>
          <p:cNvSpPr/>
          <p:nvPr/>
        </p:nvSpPr>
        <p:spPr>
          <a:xfrm>
            <a:off x="1297424" y="3015853"/>
            <a:ext cx="1484709" cy="201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BÜYÜME STRATEJISI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1100" y="3353038"/>
            <a:ext cx="7117794" cy="630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8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Pazara Giriş ve Ölçeklendirme</a:t>
            </a:r>
            <a:endParaRPr lang="en-US" sz="3800" dirty="0"/>
          </a:p>
        </p:txBody>
      </p:sp>
      <p:sp>
        <p:nvSpPr>
          <p:cNvPr id="6" name="Shape 3"/>
          <p:cNvSpPr/>
          <p:nvPr/>
        </p:nvSpPr>
        <p:spPr>
          <a:xfrm>
            <a:off x="1181100" y="5985510"/>
            <a:ext cx="12268081" cy="22860"/>
          </a:xfrm>
          <a:prstGeom prst="roundRect">
            <a:avLst>
              <a:gd name="adj" fmla="val 356361"/>
            </a:avLst>
          </a:prstGeom>
          <a:solidFill>
            <a:srgbClr val="002A80"/>
          </a:solidFill>
          <a:ln/>
        </p:spPr>
      </p:sp>
      <p:sp>
        <p:nvSpPr>
          <p:cNvPr id="7" name="Shape 4"/>
          <p:cNvSpPr/>
          <p:nvPr/>
        </p:nvSpPr>
        <p:spPr>
          <a:xfrm>
            <a:off x="3550444" y="5403711"/>
            <a:ext cx="22860" cy="581858"/>
          </a:xfrm>
          <a:prstGeom prst="roundRect">
            <a:avLst>
              <a:gd name="adj" fmla="val 356361"/>
            </a:avLst>
          </a:prstGeom>
          <a:solidFill>
            <a:srgbClr val="002A80"/>
          </a:solidFill>
          <a:ln/>
        </p:spPr>
      </p:sp>
      <p:sp>
        <p:nvSpPr>
          <p:cNvPr id="8" name="Shape 5"/>
          <p:cNvSpPr/>
          <p:nvPr/>
        </p:nvSpPr>
        <p:spPr>
          <a:xfrm>
            <a:off x="3343751" y="5767328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416439" y="5796379"/>
            <a:ext cx="290870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2285762" y="4274225"/>
            <a:ext cx="2552343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Faz 1: Pilot Müşteriler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75053" y="4705588"/>
            <a:ext cx="4373880" cy="504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Kamu kurumları ve orta ölçekli işletmelerde referans oluşturma.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052542" y="5985450"/>
            <a:ext cx="22860" cy="581858"/>
          </a:xfrm>
          <a:prstGeom prst="roundRect">
            <a:avLst>
              <a:gd name="adj" fmla="val 356361"/>
            </a:avLst>
          </a:prstGeom>
          <a:solidFill>
            <a:srgbClr val="002A80"/>
          </a:solidFill>
          <a:ln/>
        </p:spPr>
      </p:sp>
      <p:sp>
        <p:nvSpPr>
          <p:cNvPr id="13" name="Shape 10"/>
          <p:cNvSpPr/>
          <p:nvPr/>
        </p:nvSpPr>
        <p:spPr>
          <a:xfrm>
            <a:off x="5845850" y="5767328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918537" y="5796379"/>
            <a:ext cx="290870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</a:t>
            </a:r>
            <a:endParaRPr lang="en-US" sz="2250" dirty="0"/>
          </a:p>
        </p:txBody>
      </p:sp>
      <p:sp>
        <p:nvSpPr>
          <p:cNvPr id="15" name="Text 12"/>
          <p:cNvSpPr/>
          <p:nvPr/>
        </p:nvSpPr>
        <p:spPr>
          <a:xfrm>
            <a:off x="4427934" y="6761321"/>
            <a:ext cx="3272195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Faz 2: Sektör Penetrasyonu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3877151" y="7192685"/>
            <a:ext cx="4373880" cy="504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Eğitim, sağlık ve turizm sektörlerinde yaygınlaşma.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8554641" y="5403711"/>
            <a:ext cx="22860" cy="581858"/>
          </a:xfrm>
          <a:prstGeom prst="roundRect">
            <a:avLst>
              <a:gd name="adj" fmla="val 356361"/>
            </a:avLst>
          </a:prstGeom>
          <a:solidFill>
            <a:srgbClr val="002A80"/>
          </a:solidFill>
          <a:ln/>
        </p:spPr>
      </p:sp>
      <p:sp>
        <p:nvSpPr>
          <p:cNvPr id="18" name="Shape 15"/>
          <p:cNvSpPr/>
          <p:nvPr/>
        </p:nvSpPr>
        <p:spPr>
          <a:xfrm>
            <a:off x="8347948" y="5767328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8420636" y="5796379"/>
            <a:ext cx="290870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</a:t>
            </a:r>
            <a:endParaRPr lang="en-US" sz="2250" dirty="0"/>
          </a:p>
        </p:txBody>
      </p:sp>
      <p:sp>
        <p:nvSpPr>
          <p:cNvPr id="20" name="Text 17"/>
          <p:cNvSpPr/>
          <p:nvPr/>
        </p:nvSpPr>
        <p:spPr>
          <a:xfrm>
            <a:off x="7304842" y="4274225"/>
            <a:ext cx="2522577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Faz 3: Ulusal Kapsam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6379250" y="4705588"/>
            <a:ext cx="4373880" cy="504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Zincir işletmeler ve kurumsal müşterilerde pazar liderliği.</a:t>
            </a:r>
            <a:endParaRPr lang="en-US" sz="1500" dirty="0"/>
          </a:p>
        </p:txBody>
      </p:sp>
      <p:sp>
        <p:nvSpPr>
          <p:cNvPr id="22" name="Shape 19"/>
          <p:cNvSpPr/>
          <p:nvPr/>
        </p:nvSpPr>
        <p:spPr>
          <a:xfrm>
            <a:off x="11056739" y="5985450"/>
            <a:ext cx="22860" cy="581858"/>
          </a:xfrm>
          <a:prstGeom prst="roundRect">
            <a:avLst>
              <a:gd name="adj" fmla="val 356361"/>
            </a:avLst>
          </a:prstGeom>
          <a:solidFill>
            <a:srgbClr val="002A80"/>
          </a:solidFill>
          <a:ln/>
        </p:spPr>
      </p:sp>
      <p:sp>
        <p:nvSpPr>
          <p:cNvPr id="23" name="Shape 20"/>
          <p:cNvSpPr/>
          <p:nvPr/>
        </p:nvSpPr>
        <p:spPr>
          <a:xfrm>
            <a:off x="10850047" y="5767328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10922734" y="5796379"/>
            <a:ext cx="290870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4</a:t>
            </a:r>
            <a:endParaRPr lang="en-US" sz="2250" dirty="0"/>
          </a:p>
        </p:txBody>
      </p:sp>
      <p:sp>
        <p:nvSpPr>
          <p:cNvPr id="25" name="Text 22"/>
          <p:cNvSpPr/>
          <p:nvPr/>
        </p:nvSpPr>
        <p:spPr>
          <a:xfrm>
            <a:off x="9509641" y="6761321"/>
            <a:ext cx="3117175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Faz 4: Bölgesel Genişleme</a:t>
            </a:r>
            <a:endParaRPr lang="en-US" sz="1900" dirty="0"/>
          </a:p>
        </p:txBody>
      </p:sp>
      <p:sp>
        <p:nvSpPr>
          <p:cNvPr id="26" name="Text 23"/>
          <p:cNvSpPr/>
          <p:nvPr/>
        </p:nvSpPr>
        <p:spPr>
          <a:xfrm>
            <a:off x="8881348" y="7192685"/>
            <a:ext cx="4373880" cy="504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Benzer regülasyonlara sahip komşu pazarlara açılım.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3800"/>
            <a:ext cx="5670590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Yatırım Fırsatı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7789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$2.5M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3209687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Hedef Yatırım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714274"/>
            <a:ext cx="415861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Ürün geliştirme, pazar genişleme ve satış ekibi oluşturma için.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217789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3x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3209687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Pazar Büyüme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3714274"/>
            <a:ext cx="415861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Siber güvenlik pazarı önümüzdeki 5 yılda 3 kat büyüme projeksiyonunda.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217789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18-24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3209687"/>
            <a:ext cx="2835235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Geri Ödeme (ay)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3714274"/>
            <a:ext cx="4158615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Müşteri edinim modeli ve yinelenen gelir yapısı ile hızlı geri ödeme.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4672403"/>
            <a:ext cx="13042821" cy="35957"/>
          </a:xfrm>
          <a:prstGeom prst="rect">
            <a:avLst/>
          </a:prstGeom>
          <a:solidFill>
            <a:srgbClr val="EBEDF0">
              <a:alpha val="50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190292"/>
            <a:ext cx="4068366" cy="442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Yatırım Kullanım Alanları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793790" y="5859423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Ar-Ge ve ürün geliştirme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233517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Satış ve pazarlama ekibi genişletme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607612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Kamu ve kurumsal satış kanalları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93790" y="6981706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7/24 destek altyapısı güçlendirme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599521" y="5190292"/>
            <a:ext cx="3402330" cy="442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6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Beklenen Getiriler</a:t>
            </a:r>
            <a:endParaRPr lang="en-US" sz="2650" dirty="0"/>
          </a:p>
        </p:txBody>
      </p:sp>
      <p:sp>
        <p:nvSpPr>
          <p:cNvPr id="19" name="Text 17"/>
          <p:cNvSpPr/>
          <p:nvPr/>
        </p:nvSpPr>
        <p:spPr>
          <a:xfrm>
            <a:off x="7599521" y="5859423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Yıllık </a:t>
            </a:r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%120+ büyüme</a:t>
            </a:r>
            <a:pPr algn="l" indent="0" marL="0">
              <a:lnSpc>
                <a:spcPts val="2300"/>
              </a:lnSpc>
              <a:buNone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hedefi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7599521" y="6233517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Yinelenen gelir modeli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7599521" y="6607612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Düşük müşteri edinim maliyeti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7599521" y="6981706"/>
            <a:ext cx="6244709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Yüksek müşteri yaşam boyu değeri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2026-01-09T10:25:20Z</dcterms:created>
  <dcterms:modified xsi:type="dcterms:W3CDTF">2026-01-09T10:25:20Z</dcterms:modified>
</cp:coreProperties>
</file>